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72" r:id="rId1"/>
  </p:sldMasterIdLst>
  <p:notesMasterIdLst>
    <p:notesMasterId r:id="rId61"/>
  </p:notesMasterIdLst>
  <p:handoutMasterIdLst>
    <p:handoutMasterId r:id="rId62"/>
  </p:handoutMasterIdLst>
  <p:sldIdLst>
    <p:sldId id="323" r:id="rId2"/>
    <p:sldId id="324" r:id="rId3"/>
    <p:sldId id="325" r:id="rId4"/>
    <p:sldId id="326" r:id="rId5"/>
    <p:sldId id="327" r:id="rId6"/>
    <p:sldId id="328" r:id="rId7"/>
    <p:sldId id="329" r:id="rId8"/>
    <p:sldId id="330" r:id="rId9"/>
    <p:sldId id="331" r:id="rId10"/>
    <p:sldId id="337" r:id="rId11"/>
    <p:sldId id="339" r:id="rId12"/>
    <p:sldId id="386" r:id="rId13"/>
    <p:sldId id="385" r:id="rId14"/>
    <p:sldId id="384" r:id="rId15"/>
    <p:sldId id="340" r:id="rId16"/>
    <p:sldId id="341" r:id="rId17"/>
    <p:sldId id="342" r:id="rId18"/>
    <p:sldId id="343" r:id="rId19"/>
    <p:sldId id="344" r:id="rId20"/>
    <p:sldId id="345" r:id="rId21"/>
    <p:sldId id="346" r:id="rId22"/>
    <p:sldId id="347" r:id="rId23"/>
    <p:sldId id="348" r:id="rId24"/>
    <p:sldId id="349" r:id="rId25"/>
    <p:sldId id="350" r:id="rId26"/>
    <p:sldId id="351" r:id="rId27"/>
    <p:sldId id="352" r:id="rId28"/>
    <p:sldId id="353" r:id="rId29"/>
    <p:sldId id="354" r:id="rId30"/>
    <p:sldId id="355" r:id="rId31"/>
    <p:sldId id="356" r:id="rId32"/>
    <p:sldId id="357" r:id="rId33"/>
    <p:sldId id="358" r:id="rId34"/>
    <p:sldId id="359" r:id="rId35"/>
    <p:sldId id="387" r:id="rId36"/>
    <p:sldId id="360" r:id="rId37"/>
    <p:sldId id="361" r:id="rId38"/>
    <p:sldId id="362" r:id="rId39"/>
    <p:sldId id="363" r:id="rId40"/>
    <p:sldId id="364" r:id="rId41"/>
    <p:sldId id="365" r:id="rId42"/>
    <p:sldId id="366" r:id="rId43"/>
    <p:sldId id="367" r:id="rId44"/>
    <p:sldId id="368" r:id="rId45"/>
    <p:sldId id="369" r:id="rId46"/>
    <p:sldId id="370" r:id="rId47"/>
    <p:sldId id="371" r:id="rId48"/>
    <p:sldId id="372" r:id="rId49"/>
    <p:sldId id="373" r:id="rId50"/>
    <p:sldId id="374" r:id="rId51"/>
    <p:sldId id="375" r:id="rId52"/>
    <p:sldId id="376" r:id="rId53"/>
    <p:sldId id="377" r:id="rId54"/>
    <p:sldId id="378" r:id="rId55"/>
    <p:sldId id="379" r:id="rId56"/>
    <p:sldId id="380" r:id="rId57"/>
    <p:sldId id="381" r:id="rId58"/>
    <p:sldId id="382" r:id="rId59"/>
    <p:sldId id="383" r:id="rId60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615" autoAdjust="0"/>
    <p:restoredTop sz="86452" autoAdjust="0"/>
  </p:normalViewPr>
  <p:slideViewPr>
    <p:cSldViewPr>
      <p:cViewPr varScale="1">
        <p:scale>
          <a:sx n="85" d="100"/>
          <a:sy n="85" d="100"/>
        </p:scale>
        <p:origin x="-72" y="-30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94633A84-D730-4DB1-B585-7559B92CE5D8}" type="datetimeFigureOut">
              <a:rPr lang="en-US"/>
              <a:pPr>
                <a:defRPr/>
              </a:pPr>
              <a:t>2/1/2017</a:t>
            </a:fld>
            <a:endParaRPr lang="en-US"/>
          </a:p>
        </p:txBody>
      </p:sp>
      <p:sp>
        <p:nvSpPr>
          <p:cNvPr id="2765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6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1C669EC8-97E7-4C24-A864-1853E75085D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9857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7.png>
</file>

<file path=ppt/media/image48.png>
</file>

<file path=ppt/media/image5.png>
</file>

<file path=ppt/media/image52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53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32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32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32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fld id="{82C5A2EE-74B4-4329-B2EC-6DFE0575EDC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45560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1143000"/>
            <a:ext cx="7772400" cy="553998"/>
          </a:xfrm>
        </p:spPr>
        <p:txBody>
          <a:bodyPr lIns="0" tIns="0" rIns="0" bIns="0" anchor="t" anchorCtr="0">
            <a:spAutoFit/>
          </a:bodyPr>
          <a:lstStyle>
            <a:lvl1pPr>
              <a:defRPr sz="3600" b="1" i="0" baseline="0">
                <a:solidFill>
                  <a:srgbClr val="000099"/>
                </a:solidFill>
              </a:defRPr>
            </a:lvl1pPr>
          </a:lstStyle>
          <a:p>
            <a:r>
              <a:rPr lang="en-US" dirty="0" smtClean="0"/>
              <a:t>Chapter number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700"/>
            </a:lvl1pPr>
          </a:lstStyle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dirty="0" smtClean="0">
              <a:latin typeface="Times New Roman"/>
            </a:endParaRPr>
          </a:p>
          <a:p>
            <a:pPr>
              <a:defRPr/>
            </a:pPr>
            <a:r>
              <a:rPr lang="en-US" dirty="0" smtClean="0">
                <a:solidFill>
                  <a:schemeClr val="bg1"/>
                </a:solidFill>
              </a:rPr>
              <a:t>C8,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387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gure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24989"/>
            <a:ext cx="7315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400" b="1" i="0" baseline="0">
                <a:solidFill>
                  <a:srgbClr val="000099"/>
                </a:solidFill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 sz="1700"/>
            </a:lvl1pPr>
          </a:lstStyle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 algn="l">
              <a:defRPr sz="1400">
                <a:latin typeface="Times New Roman"/>
              </a:defRPr>
            </a:lvl1pPr>
          </a:lstStyle>
          <a:p>
            <a:pPr>
              <a:defRPr/>
            </a:pPr>
            <a:endParaRPr lang="en-US" dirty="0" smtClean="0"/>
          </a:p>
          <a:p>
            <a:pPr algn="r">
              <a:defRPr/>
            </a:pPr>
            <a:r>
              <a:rPr lang="en-US" sz="90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‹#›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9700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0"/>
            <a:ext cx="7772400" cy="553998"/>
          </a:xfrm>
        </p:spPr>
        <p:txBody>
          <a:bodyPr lIns="0" tIns="0" rIns="0" bIns="0" anchor="t" anchorCtr="0">
            <a:spAutoFit/>
          </a:bodyPr>
          <a:lstStyle>
            <a:lvl1pPr>
              <a:defRPr sz="3600" b="1" i="0" baseline="0">
                <a:solidFill>
                  <a:srgbClr val="0033CC"/>
                </a:solidFill>
              </a:defRPr>
            </a:lvl1pPr>
          </a:lstStyle>
          <a:p>
            <a:r>
              <a:rPr lang="en-US" dirty="0" smtClean="0"/>
              <a:t>Chapter number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smtClean="0">
              <a:latin typeface="Times New Roman"/>
            </a:endParaRPr>
          </a:p>
          <a:p>
            <a:pPr>
              <a:defRPr/>
            </a:pPr>
            <a:r>
              <a:rPr lang="en-US" smtClean="0"/>
              <a:t>Slide </a:t>
            </a:r>
            <a:fld id="{BF5C1183-B085-4070-A402-C03A3F977D3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387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85800"/>
            <a:ext cx="73152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600" b="1" i="0" baseline="0">
                <a:solidFill>
                  <a:srgbClr val="0033CC"/>
                </a:solidFill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Murach's JavaScript and jQuery (3rd Ed.)</a:t>
            </a:r>
            <a:endParaRPr 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 algn="l">
              <a:defRPr sz="1400">
                <a:latin typeface="Times New Roman"/>
              </a:defRPr>
            </a:lvl1pPr>
          </a:lstStyle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>
                <a:latin typeface="Arial Narrow" pitchFamily="34" charset="0"/>
              </a:rPr>
              <a:pPr algn="r">
                <a:defRPr/>
              </a:pPr>
              <a:t>‹#›</a:t>
            </a:fld>
            <a:endParaRPr lang="en-US" sz="900"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9700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0" y="6172200"/>
            <a:ext cx="9144000" cy="685800"/>
          </a:xfrm>
          <a:prstGeom prst="rect">
            <a:avLst/>
          </a:prstGeom>
          <a:solidFill>
            <a:srgbClr val="20396D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smtClean="0"/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2"/>
          </p:nvPr>
        </p:nvSpPr>
        <p:spPr bwMode="auto">
          <a:xfrm>
            <a:off x="2743200" y="6248400"/>
            <a:ext cx="36576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700" b="1" i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 bwMode="auto">
          <a:xfrm>
            <a:off x="76200" y="6248400"/>
            <a:ext cx="27432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500">
                <a:solidFill>
                  <a:schemeClr val="bg1"/>
                </a:solidFill>
                <a:latin typeface="Arial Narrow" pitchFamily="34" charset="0"/>
              </a:defRPr>
            </a:lvl1pPr>
          </a:lstStyle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 bwMode="auto">
          <a:xfrm>
            <a:off x="6629400" y="6248400"/>
            <a:ext cx="19050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900">
                <a:latin typeface="Arial Narrow" pitchFamily="34" charset="0"/>
              </a:defRPr>
            </a:lvl1pPr>
          </a:lstStyle>
          <a:p>
            <a:pPr algn="l">
              <a:defRPr/>
            </a:pPr>
            <a:endParaRPr lang="en-US" sz="1400" dirty="0" smtClean="0">
              <a:latin typeface="Times New Roman"/>
            </a:endParaRPr>
          </a:p>
          <a:p>
            <a:pPr>
              <a:defRPr/>
            </a:pPr>
            <a:r>
              <a:rPr lang="en-US" dirty="0" smtClean="0">
                <a:solidFill>
                  <a:schemeClr val="bg1"/>
                </a:solidFill>
              </a:rPr>
              <a:t>C8,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30" y="6397412"/>
            <a:ext cx="1228170" cy="23198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</p:sldLayoutIdLst>
  <p:hf hd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4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5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1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6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1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7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8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21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9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22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0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23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1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24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2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25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3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26.e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4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28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5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4" Type="http://schemas.openxmlformats.org/officeDocument/2006/relationships/image" Target="../media/image29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6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4" Type="http://schemas.openxmlformats.org/officeDocument/2006/relationships/image" Target="../media/image3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7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4" Type="http://schemas.openxmlformats.org/officeDocument/2006/relationships/image" Target="../media/image31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8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4" Type="http://schemas.openxmlformats.org/officeDocument/2006/relationships/image" Target="../media/image32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9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4" Type="http://schemas.openxmlformats.org/officeDocument/2006/relationships/image" Target="../media/image33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0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4" Type="http://schemas.openxmlformats.org/officeDocument/2006/relationships/image" Target="../media/image34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1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4" Type="http://schemas.openxmlformats.org/officeDocument/2006/relationships/image" Target="../media/image35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2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4" Type="http://schemas.openxmlformats.org/officeDocument/2006/relationships/image" Target="../media/image36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3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4" Type="http://schemas.openxmlformats.org/officeDocument/2006/relationships/image" Target="../media/image37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4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4" Type="http://schemas.openxmlformats.org/officeDocument/2006/relationships/image" Target="../media/image38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5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4" Type="http://schemas.openxmlformats.org/officeDocument/2006/relationships/image" Target="../media/image39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6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4" Type="http://schemas.openxmlformats.org/officeDocument/2006/relationships/image" Target="../media/image40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7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4" Type="http://schemas.openxmlformats.org/officeDocument/2006/relationships/image" Target="../media/image41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8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4" Type="http://schemas.openxmlformats.org/officeDocument/2006/relationships/image" Target="../media/image42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9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4" Type="http://schemas.openxmlformats.org/officeDocument/2006/relationships/image" Target="../media/image43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0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4" Type="http://schemas.openxmlformats.org/officeDocument/2006/relationships/image" Target="../media/image44.emf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1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4" Type="http://schemas.openxmlformats.org/officeDocument/2006/relationships/image" Target="../media/image45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2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4" Type="http://schemas.openxmlformats.org/officeDocument/2006/relationships/image" Target="../media/image46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3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4" Type="http://schemas.openxmlformats.org/officeDocument/2006/relationships/image" Target="../media/image47.emf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4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4" Type="http://schemas.openxmlformats.org/officeDocument/2006/relationships/image" Target="../media/image4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6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5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4" Type="http://schemas.openxmlformats.org/officeDocument/2006/relationships/image" Target="../media/image50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6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4" Type="http://schemas.openxmlformats.org/officeDocument/2006/relationships/image" Target="../media/image51.emf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7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4" Type="http://schemas.openxmlformats.org/officeDocument/2006/relationships/image" Target="../media/image53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8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4" Type="http://schemas.openxmlformats.org/officeDocument/2006/relationships/image" Target="../media/image54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9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4" Type="http://schemas.openxmlformats.org/officeDocument/2006/relationships/image" Target="../media/image55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0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4" Type="http://schemas.openxmlformats.org/officeDocument/2006/relationships/image" Target="../media/image56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1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1.vml"/><Relationship Id="rId4" Type="http://schemas.openxmlformats.org/officeDocument/2006/relationships/image" Target="../media/image57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2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2.vml"/><Relationship Id="rId4" Type="http://schemas.openxmlformats.org/officeDocument/2006/relationships/image" Target="../media/image58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3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3.vml"/><Relationship Id="rId4" Type="http://schemas.openxmlformats.org/officeDocument/2006/relationships/image" Target="../media/image59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993881"/>
              </p:ext>
            </p:extLst>
          </p:nvPr>
        </p:nvGraphicFramePr>
        <p:xfrm>
          <a:off x="914400" y="1606550"/>
          <a:ext cx="7270750" cy="2297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Document" r:id="rId3" imgW="7313400" imgH="2308371" progId="Word.Document.12">
                  <p:embed/>
                </p:oleObj>
              </mc:Choice>
              <mc:Fallback>
                <p:oleObj name="Document" r:id="rId3" imgW="7313400" imgH="230837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606550"/>
                        <a:ext cx="7270750" cy="22971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8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 smtClean="0">
              <a:latin typeface="Times New Roman"/>
            </a:endParaRPr>
          </a:p>
          <a:p>
            <a:pPr>
              <a:defRPr/>
            </a:pPr>
            <a:r>
              <a:rPr lang="en-US" smtClean="0">
                <a:solidFill>
                  <a:schemeClr val="bg1"/>
                </a:solidFill>
              </a:rPr>
              <a:t>C8, Slide </a:t>
            </a:r>
            <a:fld id="{BF5C1183-B085-4070-A402-C03A3F977D3D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4958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jQuery download page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10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4318269"/>
              </p:ext>
            </p:extLst>
          </p:nvPr>
        </p:nvGraphicFramePr>
        <p:xfrm>
          <a:off x="914400" y="1066800"/>
          <a:ext cx="7313400" cy="4406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0" name="Document" r:id="rId3" imgW="7313400" imgH="4406988" progId="Word.Document.12">
                  <p:embed/>
                </p:oleObj>
              </mc:Choice>
              <mc:Fallback>
                <p:oleObj name="Document" r:id="rId3" imgW="7313400" imgH="440698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66800"/>
                        <a:ext cx="7313400" cy="4406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364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40323"/>
            <a:ext cx="7315200" cy="738664"/>
          </a:xfrm>
        </p:spPr>
        <p:txBody>
          <a:bodyPr/>
          <a:lstStyle/>
          <a:p>
            <a:r>
              <a:rPr lang="en-US" dirty="0"/>
              <a:t>How to include jQuery 3.1.1 </a:t>
            </a:r>
            <a:br>
              <a:rPr lang="en-US" dirty="0"/>
            </a:br>
            <a:r>
              <a:rPr lang="en-US" dirty="0"/>
              <a:t>after you’ve downloaded it to your computer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11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9949740"/>
              </p:ext>
            </p:extLst>
          </p:nvPr>
        </p:nvGraphicFramePr>
        <p:xfrm>
          <a:off x="914400" y="1295400"/>
          <a:ext cx="7313400" cy="3544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52" name="Document" r:id="rId3" imgW="7313400" imgH="3544587" progId="Word.Document.12">
                  <p:embed/>
                </p:oleObj>
              </mc:Choice>
              <mc:Fallback>
                <p:oleObj name="Document" r:id="rId3" imgW="7313400" imgH="354458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295400"/>
                        <a:ext cx="7313400" cy="3544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3914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most important releases of jQuery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12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3304987"/>
              </p:ext>
            </p:extLst>
          </p:nvPr>
        </p:nvGraphicFramePr>
        <p:xfrm>
          <a:off x="914400" y="1120638"/>
          <a:ext cx="7389702" cy="4518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493" name="Document" r:id="rId3" imgW="7389702" imgH="4518162" progId="Word.Document.12">
                  <p:embed/>
                </p:oleObj>
              </mc:Choice>
              <mc:Fallback>
                <p:oleObj name="Document" r:id="rId3" imgW="7389702" imgH="451816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120638"/>
                        <a:ext cx="7389702" cy="45181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21461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Two jQuery migrate plugins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13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5124089"/>
              </p:ext>
            </p:extLst>
          </p:nvPr>
        </p:nvGraphicFramePr>
        <p:xfrm>
          <a:off x="914400" y="1066800"/>
          <a:ext cx="7313400" cy="12182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17" name="Document" r:id="rId3" imgW="7313400" imgH="1218227" progId="Word.Document.12">
                  <p:embed/>
                </p:oleObj>
              </mc:Choice>
              <mc:Fallback>
                <p:oleObj name="Document" r:id="rId3" imgW="7313400" imgH="121822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66800"/>
                        <a:ext cx="7313400" cy="12182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86819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How to include SRI checking with the jQuery CDN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14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8327176"/>
              </p:ext>
            </p:extLst>
          </p:nvPr>
        </p:nvGraphicFramePr>
        <p:xfrm>
          <a:off x="914400" y="1143000"/>
          <a:ext cx="7313612" cy="639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42" name="Document" r:id="rId3" imgW="7313400" imgH="639335" progId="Word.Document.12">
                  <p:embed/>
                </p:oleObj>
              </mc:Choice>
              <mc:Fallback>
                <p:oleObj name="Document" r:id="rId3" imgW="7313400" imgH="63933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143000"/>
                        <a:ext cx="7313612" cy="639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1646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0943245"/>
              </p:ext>
            </p:extLst>
          </p:nvPr>
        </p:nvGraphicFramePr>
        <p:xfrm>
          <a:off x="990600" y="1135063"/>
          <a:ext cx="7300912" cy="236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50" name="Document" r:id="rId3" imgW="7301323" imgH="236563" progId="Word.Document.12">
                  <p:embed/>
                </p:oleObj>
              </mc:Choice>
              <mc:Fallback>
                <p:oleObj name="Document" r:id="rId3" imgW="7301323" imgH="23656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90600" y="1135063"/>
                        <a:ext cx="7300912" cy="236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syntax for a jQuery selector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15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6549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3724333"/>
              </p:ext>
            </p:extLst>
          </p:nvPr>
        </p:nvGraphicFramePr>
        <p:xfrm>
          <a:off x="914400" y="1066800"/>
          <a:ext cx="7313400" cy="40612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73" name="Document" r:id="rId3" imgW="7313400" imgH="4061236" progId="Word.Document.12">
                  <p:embed/>
                </p:oleObj>
              </mc:Choice>
              <mc:Fallback>
                <p:oleObj name="Document" r:id="rId3" imgW="7313400" imgH="406123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66800"/>
                        <a:ext cx="7313400" cy="40612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HTML for the selected elements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16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5966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How to select elements by element, id, and class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17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985649"/>
              </p:ext>
            </p:extLst>
          </p:nvPr>
        </p:nvGraphicFramePr>
        <p:xfrm>
          <a:off x="914400" y="1066800"/>
          <a:ext cx="7313400" cy="21371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7" name="Document" r:id="rId3" imgW="7313400" imgH="2137114" progId="Word.Document.12">
                  <p:embed/>
                </p:oleObj>
              </mc:Choice>
              <mc:Fallback>
                <p:oleObj name="Document" r:id="rId3" imgW="7313400" imgH="213711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66800"/>
                        <a:ext cx="7313400" cy="21371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33266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How to select elements by relationship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18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7589649"/>
              </p:ext>
            </p:extLst>
          </p:nvPr>
        </p:nvGraphicFramePr>
        <p:xfrm>
          <a:off x="914400" y="1066800"/>
          <a:ext cx="7313400" cy="37251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21" name="Document" r:id="rId3" imgW="7313400" imgH="3725199" progId="Word.Document.12">
                  <p:embed/>
                </p:oleObj>
              </mc:Choice>
              <mc:Fallback>
                <p:oleObj name="Document" r:id="rId3" imgW="7313400" imgH="372519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66800"/>
                        <a:ext cx="7313400" cy="37251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88245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6688065"/>
              </p:ext>
            </p:extLst>
          </p:nvPr>
        </p:nvGraphicFramePr>
        <p:xfrm>
          <a:off x="914400" y="1133475"/>
          <a:ext cx="7300912" cy="466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47" name="Document" r:id="rId3" imgW="7301323" imgH="466645" progId="Word.Document.12">
                  <p:embed/>
                </p:oleObj>
              </mc:Choice>
              <mc:Fallback>
                <p:oleObj name="Document" r:id="rId3" imgW="7301323" imgH="46664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133475"/>
                        <a:ext cx="7300912" cy="466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How to code multiple selectors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19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8314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2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3902881"/>
              </p:ext>
            </p:extLst>
          </p:nvPr>
        </p:nvGraphicFramePr>
        <p:xfrm>
          <a:off x="914400" y="1066800"/>
          <a:ext cx="7313400" cy="47847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3" name="Document" r:id="rId3" imgW="7313400" imgH="4784761" progId="Word.Document.12">
                  <p:embed/>
                </p:oleObj>
              </mc:Choice>
              <mc:Fallback>
                <p:oleObj name="Document" r:id="rId3" imgW="7313400" imgH="478476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66800"/>
                        <a:ext cx="7313400" cy="47847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47839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syntax for calling a jQuery method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20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9502243"/>
              </p:ext>
            </p:extLst>
          </p:nvPr>
        </p:nvGraphicFramePr>
        <p:xfrm>
          <a:off x="914400" y="1066800"/>
          <a:ext cx="7313400" cy="29901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81" name="Document" r:id="rId3" imgW="7313400" imgH="2990161" progId="Word.Document.12">
                  <p:embed/>
                </p:oleObj>
              </mc:Choice>
              <mc:Fallback>
                <p:oleObj name="Document" r:id="rId3" imgW="7313400" imgH="299016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66800"/>
                        <a:ext cx="7313400" cy="29901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7308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Examples that call jQuery methods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21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6079415"/>
              </p:ext>
            </p:extLst>
          </p:nvPr>
        </p:nvGraphicFramePr>
        <p:xfrm>
          <a:off x="914400" y="990600"/>
          <a:ext cx="7313400" cy="47959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93" name="Document" r:id="rId3" imgW="7313400" imgH="4795914" progId="Word.Document.12">
                  <p:embed/>
                </p:oleObj>
              </mc:Choice>
              <mc:Fallback>
                <p:oleObj name="Document" r:id="rId3" imgW="7313400" imgH="479591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990600"/>
                        <a:ext cx="7313400" cy="47959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75320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syntax for a jQuery event method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22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7894263"/>
              </p:ext>
            </p:extLst>
          </p:nvPr>
        </p:nvGraphicFramePr>
        <p:xfrm>
          <a:off x="914400" y="1066800"/>
          <a:ext cx="7313400" cy="30452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29" name="Document" r:id="rId3" imgW="7313400" imgH="3045208" progId="Word.Document.12">
                  <p:embed/>
                </p:oleObj>
              </mc:Choice>
              <mc:Fallback>
                <p:oleObj name="Document" r:id="rId3" imgW="7313400" imgH="304520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66800"/>
                        <a:ext cx="7313400" cy="30452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93991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How to code an event handler for the ready event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23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988763"/>
              </p:ext>
            </p:extLst>
          </p:nvPr>
        </p:nvGraphicFramePr>
        <p:xfrm>
          <a:off x="914400" y="1066800"/>
          <a:ext cx="7313400" cy="23447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41" name="Document" r:id="rId3" imgW="7313400" imgH="2344709" progId="Word.Document.12">
                  <p:embed/>
                </p:oleObj>
              </mc:Choice>
              <mc:Fallback>
                <p:oleObj name="Document" r:id="rId3" imgW="7313400" imgH="234470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66800"/>
                        <a:ext cx="7313400" cy="23447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07425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40323"/>
            <a:ext cx="7315200" cy="738664"/>
          </a:xfrm>
        </p:spPr>
        <p:txBody>
          <a:bodyPr/>
          <a:lstStyle/>
          <a:p>
            <a:r>
              <a:rPr lang="en-US" dirty="0"/>
              <a:t>An event handler for the click event </a:t>
            </a:r>
            <a:br>
              <a:rPr lang="en-US" dirty="0"/>
            </a:br>
            <a:r>
              <a:rPr lang="en-US" dirty="0"/>
              <a:t>of all h2 elements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24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9339873"/>
              </p:ext>
            </p:extLst>
          </p:nvPr>
        </p:nvGraphicFramePr>
        <p:xfrm>
          <a:off x="914400" y="1295400"/>
          <a:ext cx="7313400" cy="28073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78" name="Document" r:id="rId3" imgW="7313400" imgH="2807391" progId="Word.Document.12">
                  <p:embed/>
                </p:oleObj>
              </mc:Choice>
              <mc:Fallback>
                <p:oleObj name="Document" r:id="rId3" imgW="7313400" imgH="280739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295400"/>
                        <a:ext cx="7313400" cy="28073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13446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1731852"/>
              </p:ext>
            </p:extLst>
          </p:nvPr>
        </p:nvGraphicFramePr>
        <p:xfrm>
          <a:off x="914400" y="1066800"/>
          <a:ext cx="7301323" cy="19328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89" name="Document" r:id="rId3" imgW="7301323" imgH="1932834" progId="Word.Document.12">
                  <p:embed/>
                </p:oleObj>
              </mc:Choice>
              <mc:Fallback>
                <p:oleObj name="Document" r:id="rId3" imgW="7301323" imgH="193283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66800"/>
                        <a:ext cx="7301323" cy="19328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Terms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25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9265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219200"/>
            <a:ext cx="7012395" cy="205740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user interface for the Email List application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26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461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8314603"/>
              </p:ext>
            </p:extLst>
          </p:nvPr>
        </p:nvGraphicFramePr>
        <p:xfrm>
          <a:off x="914400" y="1066800"/>
          <a:ext cx="7313400" cy="3860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9" name="Document" r:id="rId3" imgW="7313400" imgH="3860117" progId="Word.Document.12">
                  <p:embed/>
                </p:oleObj>
              </mc:Choice>
              <mc:Fallback>
                <p:oleObj name="Document" r:id="rId3" imgW="7313400" imgH="386011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66800"/>
                        <a:ext cx="7313400" cy="3860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HTML for the Email List application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27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344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2127013"/>
              </p:ext>
            </p:extLst>
          </p:nvPr>
        </p:nvGraphicFramePr>
        <p:xfrm>
          <a:off x="914400" y="1143000"/>
          <a:ext cx="7313400" cy="3457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63" name="Document" r:id="rId3" imgW="7313400" imgH="3457520" progId="Word.Document.12">
                  <p:embed/>
                </p:oleObj>
              </mc:Choice>
              <mc:Fallback>
                <p:oleObj name="Document" r:id="rId3" imgW="7313400" imgH="345752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143000"/>
                        <a:ext cx="7313400" cy="3457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HTML (continued)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28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169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0010411"/>
              </p:ext>
            </p:extLst>
          </p:nvPr>
        </p:nvGraphicFramePr>
        <p:xfrm>
          <a:off x="914400" y="1123950"/>
          <a:ext cx="7313400" cy="50675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09" name="Document" r:id="rId3" imgW="7313400" imgH="5067551" progId="Word.Document.12">
                  <p:embed/>
                </p:oleObj>
              </mc:Choice>
              <mc:Fallback>
                <p:oleObj name="Document" r:id="rId3" imgW="7313400" imgH="506755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123950"/>
                        <a:ext cx="7313400" cy="50675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jQuery for the Email List application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29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431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 (continued)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3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4667447"/>
              </p:ext>
            </p:extLst>
          </p:nvPr>
        </p:nvGraphicFramePr>
        <p:xfrm>
          <a:off x="914400" y="1219200"/>
          <a:ext cx="7313400" cy="26397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7" name="Document" r:id="rId3" imgW="7313400" imgH="2639732" progId="Word.Document.12">
                  <p:embed/>
                </p:oleObj>
              </mc:Choice>
              <mc:Fallback>
                <p:oleObj name="Document" r:id="rId3" imgW="7313400" imgH="263973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219200"/>
                        <a:ext cx="7313400" cy="26397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1781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1317150"/>
              </p:ext>
            </p:extLst>
          </p:nvPr>
        </p:nvGraphicFramePr>
        <p:xfrm>
          <a:off x="914400" y="1143000"/>
          <a:ext cx="7313400" cy="44638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33" name="Document" r:id="rId3" imgW="7313400" imgH="4463834" progId="Word.Document.12">
                  <p:embed/>
                </p:oleObj>
              </mc:Choice>
              <mc:Fallback>
                <p:oleObj name="Document" r:id="rId3" imgW="7313400" imgH="446383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143000"/>
                        <a:ext cx="7313400" cy="44638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jQuery (continued)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30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7641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4997149"/>
              </p:ext>
            </p:extLst>
          </p:nvPr>
        </p:nvGraphicFramePr>
        <p:xfrm>
          <a:off x="914400" y="1143000"/>
          <a:ext cx="7300912" cy="3608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57" name="Document" r:id="rId3" imgW="7301323" imgH="3608941" progId="Word.Document.12">
                  <p:embed/>
                </p:oleObj>
              </mc:Choice>
              <mc:Fallback>
                <p:oleObj name="Document" r:id="rId3" imgW="7301323" imgH="360894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143000"/>
                        <a:ext cx="7300912" cy="3608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Some of the most useful jQuery selectors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31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2167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Examples that use jQuery selectors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32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975025"/>
              </p:ext>
            </p:extLst>
          </p:nvPr>
        </p:nvGraphicFramePr>
        <p:xfrm>
          <a:off x="914400" y="1066800"/>
          <a:ext cx="7313400" cy="33711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83" name="Document" r:id="rId3" imgW="7313400" imgH="3371172" progId="Word.Document.12">
                  <p:embed/>
                </p:oleObj>
              </mc:Choice>
              <mc:Fallback>
                <p:oleObj name="Document" r:id="rId3" imgW="7313400" imgH="337117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66800"/>
                        <a:ext cx="7313400" cy="33711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98852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Some of the most useful jQuery methods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33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3626441"/>
              </p:ext>
            </p:extLst>
          </p:nvPr>
        </p:nvGraphicFramePr>
        <p:xfrm>
          <a:off x="914400" y="1123379"/>
          <a:ext cx="7313400" cy="42868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05" name="Document" r:id="rId3" imgW="7313400" imgH="4286821" progId="Word.Document.12">
                  <p:embed/>
                </p:oleObj>
              </mc:Choice>
              <mc:Fallback>
                <p:oleObj name="Document" r:id="rId3" imgW="7313400" imgH="428682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123379"/>
                        <a:ext cx="7313400" cy="42868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23151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Examples that use jQuery methods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34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0584436"/>
              </p:ext>
            </p:extLst>
          </p:nvPr>
        </p:nvGraphicFramePr>
        <p:xfrm>
          <a:off x="914400" y="1066800"/>
          <a:ext cx="7313400" cy="31412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9" name="Document" r:id="rId3" imgW="7313400" imgH="3141270" progId="Word.Document.12">
                  <p:embed/>
                </p:oleObj>
              </mc:Choice>
              <mc:Fallback>
                <p:oleObj name="Document" r:id="rId3" imgW="7313400" imgH="314127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66800"/>
                        <a:ext cx="7313400" cy="31412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13899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Examples that use jQuery methods (continued)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35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0378062"/>
              </p:ext>
            </p:extLst>
          </p:nvPr>
        </p:nvGraphicFramePr>
        <p:xfrm>
          <a:off x="914400" y="1066800"/>
          <a:ext cx="7313400" cy="21766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65" name="Document" r:id="rId3" imgW="7313400" imgH="2176690" progId="Word.Document.12">
                  <p:embed/>
                </p:oleObj>
              </mc:Choice>
              <mc:Fallback>
                <p:oleObj name="Document" r:id="rId3" imgW="7313400" imgH="21766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66800"/>
                        <a:ext cx="7313400" cy="21766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362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Some of the most useful jQuery event methods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36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4291951"/>
              </p:ext>
            </p:extLst>
          </p:nvPr>
        </p:nvGraphicFramePr>
        <p:xfrm>
          <a:off x="914400" y="1131634"/>
          <a:ext cx="7313400" cy="24497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86" name="Document" r:id="rId3" imgW="7313400" imgH="2449766" progId="Word.Document.12">
                  <p:embed/>
                </p:oleObj>
              </mc:Choice>
              <mc:Fallback>
                <p:oleObj name="Document" r:id="rId3" imgW="7313400" imgH="244976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131634"/>
                        <a:ext cx="7313400" cy="24497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76786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Examples that use jQuery event methods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37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0896096"/>
              </p:ext>
            </p:extLst>
          </p:nvPr>
        </p:nvGraphicFramePr>
        <p:xfrm>
          <a:off x="914400" y="1066800"/>
          <a:ext cx="7313612" cy="3998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53" name="Document" r:id="rId3" imgW="7313400" imgH="3996475" progId="Word.Document.12">
                  <p:embed/>
                </p:oleObj>
              </mc:Choice>
              <mc:Fallback>
                <p:oleObj name="Document" r:id="rId3" imgW="7313400" imgH="399647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66800"/>
                        <a:ext cx="7313612" cy="3998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0354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4675438"/>
              </p:ext>
            </p:extLst>
          </p:nvPr>
        </p:nvGraphicFramePr>
        <p:xfrm>
          <a:off x="914400" y="1371600"/>
          <a:ext cx="7300912" cy="1068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77" name="Document" r:id="rId3" imgW="7301323" imgH="1068676" progId="Word.Document.12">
                  <p:embed/>
                </p:oleObj>
              </mc:Choice>
              <mc:Fallback>
                <p:oleObj name="Document" r:id="rId3" imgW="7301323" imgH="106867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371600"/>
                        <a:ext cx="7300912" cy="1068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40323"/>
            <a:ext cx="7315200" cy="738664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preventDefault</a:t>
            </a:r>
            <a:r>
              <a:rPr lang="en-US" dirty="0"/>
              <a:t> method </a:t>
            </a:r>
            <a:br>
              <a:rPr lang="en-US" dirty="0"/>
            </a:br>
            <a:r>
              <a:rPr lang="en-US" dirty="0"/>
              <a:t>that stops the default action of an event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38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4444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Other event methods that you should be aware of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39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9613375"/>
              </p:ext>
            </p:extLst>
          </p:nvPr>
        </p:nvGraphicFramePr>
        <p:xfrm>
          <a:off x="914400" y="1149350"/>
          <a:ext cx="7313400" cy="31463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01" name="Document" r:id="rId3" imgW="7313400" imgH="3146307" progId="Word.Document.12">
                  <p:embed/>
                </p:oleObj>
              </mc:Choice>
              <mc:Fallback>
                <p:oleObj name="Document" r:id="rId3" imgW="7313400" imgH="314630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149350"/>
                        <a:ext cx="7313400" cy="31463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4114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jQuery website at </a:t>
            </a:r>
            <a:r>
              <a:rPr lang="en-US" u="sng" dirty="0">
                <a:solidFill>
                  <a:srgbClr val="0033CC"/>
                </a:solidFill>
              </a:rPr>
              <a:t>www.jQuery.com</a:t>
            </a:r>
            <a:endParaRPr lang="en-US" dirty="0">
              <a:solidFill>
                <a:srgbClr val="0033CC"/>
              </a:solidFill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4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11" name="Picture 10" descr="M:\Current projects\jQuery revision\Manuscript\ch05\5-01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0650" y="1143000"/>
            <a:ext cx="5924550" cy="4761865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43515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How to attach an event handler to an event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40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2523889"/>
              </p:ext>
            </p:extLst>
          </p:nvPr>
        </p:nvGraphicFramePr>
        <p:xfrm>
          <a:off x="914400" y="1066800"/>
          <a:ext cx="7313400" cy="14247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49" name="Document" r:id="rId3" imgW="7313400" imgH="1424743" progId="Word.Document.12">
                  <p:embed/>
                </p:oleObj>
              </mc:Choice>
              <mc:Fallback>
                <p:oleObj name="Document" r:id="rId3" imgW="7313400" imgH="142474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66800"/>
                        <a:ext cx="7313400" cy="14247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21219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40323"/>
            <a:ext cx="7315200" cy="738664"/>
          </a:xfrm>
        </p:spPr>
        <p:txBody>
          <a:bodyPr/>
          <a:lstStyle/>
          <a:p>
            <a:r>
              <a:rPr lang="en-US" dirty="0"/>
              <a:t>How to attach an event handler </a:t>
            </a:r>
            <a:br>
              <a:rPr lang="en-US" dirty="0"/>
            </a:br>
            <a:r>
              <a:rPr lang="en-US" dirty="0"/>
              <a:t>to two different events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41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6922224"/>
              </p:ext>
            </p:extLst>
          </p:nvPr>
        </p:nvGraphicFramePr>
        <p:xfrm>
          <a:off x="914400" y="1219200"/>
          <a:ext cx="7313400" cy="23447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26" name="Document" r:id="rId3" imgW="7313400" imgH="2344709" progId="Word.Document.12">
                  <p:embed/>
                </p:oleObj>
              </mc:Choice>
              <mc:Fallback>
                <p:oleObj name="Document" r:id="rId3" imgW="7313400" imgH="234470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219200"/>
                        <a:ext cx="7313400" cy="23447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99057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How to remove an event handler from an event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42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8202608"/>
              </p:ext>
            </p:extLst>
          </p:nvPr>
        </p:nvGraphicFramePr>
        <p:xfrm>
          <a:off x="914400" y="1066800"/>
          <a:ext cx="7313400" cy="14272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85" name="Document" r:id="rId3" imgW="7313400" imgH="1427261" progId="Word.Document.12">
                  <p:embed/>
                </p:oleObj>
              </mc:Choice>
              <mc:Fallback>
                <p:oleObj name="Document" r:id="rId3" imgW="7313400" imgH="142726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66800"/>
                        <a:ext cx="7313400" cy="14272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22418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How to trigger an event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43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5426545"/>
              </p:ext>
            </p:extLst>
          </p:nvPr>
        </p:nvGraphicFramePr>
        <p:xfrm>
          <a:off x="914400" y="1066800"/>
          <a:ext cx="7313400" cy="33118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10" name="Document" r:id="rId3" imgW="7313400" imgH="3311807" progId="Word.Document.12">
                  <p:embed/>
                </p:oleObj>
              </mc:Choice>
              <mc:Fallback>
                <p:oleObj name="Document" r:id="rId3" imgW="7313400" imgH="331180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66800"/>
                        <a:ext cx="7313400" cy="33118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77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:\Current projects\jQuery\Manuscript\Chapter 07\7-12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0586" y="1196340"/>
            <a:ext cx="6772814" cy="246126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FAQs application in a browser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44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2994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7658941"/>
              </p:ext>
            </p:extLst>
          </p:nvPr>
        </p:nvGraphicFramePr>
        <p:xfrm>
          <a:off x="914400" y="1117600"/>
          <a:ext cx="7300912" cy="429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45" name="Document" r:id="rId3" imgW="7313400" imgH="4463834" progId="Word.Document.12">
                  <p:embed/>
                </p:oleObj>
              </mc:Choice>
              <mc:Fallback>
                <p:oleObj name="Document" r:id="rId3" imgW="7313400" imgH="446383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117600"/>
                        <a:ext cx="7300912" cy="4292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HTML for the FAQs application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45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107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9170577"/>
              </p:ext>
            </p:extLst>
          </p:nvPr>
        </p:nvGraphicFramePr>
        <p:xfrm>
          <a:off x="914400" y="1119187"/>
          <a:ext cx="7313400" cy="164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69" name="Document" r:id="rId3" imgW="7313400" imgH="1645650" progId="Word.Document.12">
                  <p:embed/>
                </p:oleObj>
              </mc:Choice>
              <mc:Fallback>
                <p:oleObj name="Document" r:id="rId3" imgW="7313400" imgH="164565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119187"/>
                        <a:ext cx="7313400" cy="1645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critical CSS for the FAQs application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46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603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4458300"/>
              </p:ext>
            </p:extLst>
          </p:nvPr>
        </p:nvGraphicFramePr>
        <p:xfrm>
          <a:off x="914400" y="1119187"/>
          <a:ext cx="7313400" cy="3457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93" name="Document" r:id="rId3" imgW="7313400" imgH="3457520" progId="Word.Document.12">
                  <p:embed/>
                </p:oleObj>
              </mc:Choice>
              <mc:Fallback>
                <p:oleObj name="Document" r:id="rId3" imgW="7313400" imgH="345752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119187"/>
                        <a:ext cx="7313400" cy="3457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jQuery for the FAQs application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47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1419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user interface for the Image Swap application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48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11" name="Picture 1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975" y="1100455"/>
            <a:ext cx="4695825" cy="48431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2158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1757195"/>
              </p:ext>
            </p:extLst>
          </p:nvPr>
        </p:nvGraphicFramePr>
        <p:xfrm>
          <a:off x="914400" y="1139825"/>
          <a:ext cx="7300912" cy="3889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41" name="Document" r:id="rId3" imgW="7313400" imgH="3887101" progId="Word.Document.12">
                  <p:embed/>
                </p:oleObj>
              </mc:Choice>
              <mc:Fallback>
                <p:oleObj name="Document" r:id="rId3" imgW="7313400" imgH="388710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139825"/>
                        <a:ext cx="7300912" cy="3889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HTML for the image swap application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49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2195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2555070"/>
              </p:ext>
            </p:extLst>
          </p:nvPr>
        </p:nvGraphicFramePr>
        <p:xfrm>
          <a:off x="914400" y="1146090"/>
          <a:ext cx="7301323" cy="21305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5" name="Document" r:id="rId3" imgW="7301323" imgH="2130510" progId="Word.Document.12">
                  <p:embed/>
                </p:oleObj>
              </mc:Choice>
              <mc:Fallback>
                <p:oleObj name="Document" r:id="rId3" imgW="7301323" imgH="213051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146090"/>
                        <a:ext cx="7301323" cy="21305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What jQuery offers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5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146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8773488"/>
              </p:ext>
            </p:extLst>
          </p:nvPr>
        </p:nvGraphicFramePr>
        <p:xfrm>
          <a:off x="914400" y="1149350"/>
          <a:ext cx="7313400" cy="9264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65" name="Document" r:id="rId3" imgW="7313400" imgH="926802" progId="Word.Document.12">
                  <p:embed/>
                </p:oleObj>
              </mc:Choice>
              <mc:Fallback>
                <p:oleObj name="Document" r:id="rId3" imgW="7313400" imgH="92680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149350"/>
                        <a:ext cx="7313400" cy="9264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CSS for the li elements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50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392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1715849"/>
              </p:ext>
            </p:extLst>
          </p:nvPr>
        </p:nvGraphicFramePr>
        <p:xfrm>
          <a:off x="914400" y="1104649"/>
          <a:ext cx="7313400" cy="50675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89" name="Document" r:id="rId3" imgW="7313400" imgH="5067551" progId="Word.Document.12">
                  <p:embed/>
                </p:oleObj>
              </mc:Choice>
              <mc:Fallback>
                <p:oleObj name="Document" r:id="rId3" imgW="7313400" imgH="506755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104649"/>
                        <a:ext cx="7313400" cy="50675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JavaScript for the Image Swap application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51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498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Two images with the second image rolled over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52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11" name="Picture 1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219200"/>
            <a:ext cx="6629400" cy="337058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47669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9996702"/>
              </p:ext>
            </p:extLst>
          </p:nvPr>
        </p:nvGraphicFramePr>
        <p:xfrm>
          <a:off x="914400" y="1066800"/>
          <a:ext cx="7313400" cy="29973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37" name="Document" r:id="rId3" imgW="7313400" imgH="2997357" progId="Word.Document.12">
                  <p:embed/>
                </p:oleObj>
              </mc:Choice>
              <mc:Fallback>
                <p:oleObj name="Document" r:id="rId3" imgW="7313400" imgH="299735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66800"/>
                        <a:ext cx="7313400" cy="29973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HTML for the Image Rollover </a:t>
            </a:r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53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8518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9727567"/>
              </p:ext>
            </p:extLst>
          </p:nvPr>
        </p:nvGraphicFramePr>
        <p:xfrm>
          <a:off x="914400" y="1103312"/>
          <a:ext cx="7300912" cy="4611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61" name="Document" r:id="rId3" imgW="7313400" imgH="4837649" progId="Word.Document.12">
                  <p:embed/>
                </p:oleObj>
              </mc:Choice>
              <mc:Fallback>
                <p:oleObj name="Document" r:id="rId3" imgW="7313400" imgH="483764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103312"/>
                        <a:ext cx="7300912" cy="4611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JavaScript for the Image Rollover application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54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36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Exercise 8-3	Develop a Book List application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55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4713474"/>
              </p:ext>
            </p:extLst>
          </p:nvPr>
        </p:nvGraphicFramePr>
        <p:xfrm>
          <a:off x="914400" y="1094544"/>
          <a:ext cx="7313400" cy="36298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84" name="Document" r:id="rId3" imgW="7313400" imgH="3629856" progId="Word.Document.12">
                  <p:embed/>
                </p:oleObj>
              </mc:Choice>
              <mc:Fallback>
                <p:oleObj name="Document" r:id="rId3" imgW="7313400" imgH="362985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94544"/>
                        <a:ext cx="7313400" cy="36298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73829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Extra </a:t>
            </a:r>
            <a:r>
              <a:rPr lang="en-US" dirty="0" smtClean="0"/>
              <a:t>8-1  Develop </a:t>
            </a:r>
            <a:r>
              <a:rPr lang="en-US" dirty="0"/>
              <a:t>an </a:t>
            </a:r>
            <a:r>
              <a:rPr lang="en-US" dirty="0" smtClean="0"/>
              <a:t>Expand/Collapse application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56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707150"/>
              </p:ext>
            </p:extLst>
          </p:nvPr>
        </p:nvGraphicFramePr>
        <p:xfrm>
          <a:off x="916200" y="1066800"/>
          <a:ext cx="7313400" cy="49945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07" name="Document" r:id="rId3" imgW="7313400" imgH="4994515" progId="Word.Document.12">
                  <p:embed/>
                </p:oleObj>
              </mc:Choice>
              <mc:Fallback>
                <p:oleObj name="Document" r:id="rId3" imgW="7313400" imgH="499451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6200" y="1066800"/>
                        <a:ext cx="7313400" cy="49945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38002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Extra 8-2	Develop an Image Gallery application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57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896890"/>
              </p:ext>
            </p:extLst>
          </p:nvPr>
        </p:nvGraphicFramePr>
        <p:xfrm>
          <a:off x="915988" y="1139411"/>
          <a:ext cx="7313400" cy="48041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31" name="Document" r:id="rId3" imgW="7313400" imgH="4804189" progId="Word.Document.12">
                  <p:embed/>
                </p:oleObj>
              </mc:Choice>
              <mc:Fallback>
                <p:oleObj name="Document" r:id="rId3" imgW="7313400" imgH="480418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5988" y="1139411"/>
                        <a:ext cx="7313400" cy="48041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02430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Short 8-1	Modify the Future Value application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58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5577162"/>
              </p:ext>
            </p:extLst>
          </p:nvPr>
        </p:nvGraphicFramePr>
        <p:xfrm>
          <a:off x="914400" y="1066800"/>
          <a:ext cx="7313400" cy="31347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54" name="Document" r:id="rId3" imgW="7313400" imgH="3134794" progId="Word.Document.12">
                  <p:embed/>
                </p:oleObj>
              </mc:Choice>
              <mc:Fallback>
                <p:oleObj name="Document" r:id="rId3" imgW="7313400" imgH="313479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66800"/>
                        <a:ext cx="7313400" cy="31347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3551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Short 8-2	Create a FAQs Rollover application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59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1657175"/>
              </p:ext>
            </p:extLst>
          </p:nvPr>
        </p:nvGraphicFramePr>
        <p:xfrm>
          <a:off x="914400" y="1066800"/>
          <a:ext cx="7313612" cy="422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78" name="Document" r:id="rId3" imgW="7313400" imgH="4221700" progId="Word.Document.12">
                  <p:embed/>
                </p:oleObj>
              </mc:Choice>
              <mc:Fallback>
                <p:oleObj name="Document" r:id="rId3" imgW="7313400" imgH="42217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66800"/>
                        <a:ext cx="7313612" cy="4224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37554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:\Current projects\jQuery\Manuscript\Chapter 06\6-04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3975" y="1143000"/>
            <a:ext cx="6291066" cy="228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FAQs application in a browser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6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2316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7372334"/>
              </p:ext>
            </p:extLst>
          </p:nvPr>
        </p:nvGraphicFramePr>
        <p:xfrm>
          <a:off x="914400" y="1143000"/>
          <a:ext cx="7313400" cy="39173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5" name="Document" r:id="rId3" imgW="7313400" imgH="3917323" progId="Word.Document.12">
                  <p:embed/>
                </p:oleObj>
              </mc:Choice>
              <mc:Fallback>
                <p:oleObj name="Document" r:id="rId3" imgW="7313400" imgH="391732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143000"/>
                        <a:ext cx="7313400" cy="39173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HTML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7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0948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0696327"/>
              </p:ext>
            </p:extLst>
          </p:nvPr>
        </p:nvGraphicFramePr>
        <p:xfrm>
          <a:off x="914400" y="1143000"/>
          <a:ext cx="7313400" cy="164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7" name="Document" r:id="rId3" imgW="7313400" imgH="1645650" progId="Word.Document.12">
                  <p:embed/>
                </p:oleObj>
              </mc:Choice>
              <mc:Fallback>
                <p:oleObj name="Document" r:id="rId3" imgW="7313400" imgH="164565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143000"/>
                        <a:ext cx="7313400" cy="1645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critical CSS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8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2643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1009254"/>
              </p:ext>
            </p:extLst>
          </p:nvPr>
        </p:nvGraphicFramePr>
        <p:xfrm>
          <a:off x="914400" y="1066800"/>
          <a:ext cx="7300912" cy="2538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1" name="Document" r:id="rId3" imgW="7313400" imgH="2767095" progId="Word.Document.12">
                  <p:embed/>
                </p:oleObj>
              </mc:Choice>
              <mc:Fallback>
                <p:oleObj name="Document" r:id="rId3" imgW="7313400" imgH="276709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066800"/>
                        <a:ext cx="7300912" cy="2538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24989"/>
            <a:ext cx="7315200" cy="369332"/>
          </a:xfrm>
        </p:spPr>
        <p:txBody>
          <a:bodyPr/>
          <a:lstStyle/>
          <a:p>
            <a:r>
              <a:rPr lang="en-US" dirty="0"/>
              <a:t>The jQuery for the FAQs application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Murach's JavaScript and jQuery (3rd Ed.)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2017, Mike Murach &amp; Associates, Inc.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 algn="r">
              <a:defRPr/>
            </a:pPr>
            <a:r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t>C8, Slide </a:t>
            </a:r>
            <a:fld id="{BF5C1183-B085-4070-A402-C03A3F977D3D}" type="slidenum">
              <a:rPr lang="en-US" sz="900" smtClean="0">
                <a:solidFill>
                  <a:schemeClr val="bg1"/>
                </a:solidFill>
                <a:latin typeface="Arial Narrow" panose="020B0606020202030204" pitchFamily="34" charset="0"/>
              </a:rPr>
              <a:pPr algn="r">
                <a:defRPr/>
              </a:pPr>
              <a:t>9</a:t>
            </a:fld>
            <a:endParaRPr lang="en-US" sz="9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194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ster slides_with_titles_logo">
  <a:themeElements>
    <a:clrScheme name="Master slide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Master slid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aster slides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Master slides_with_titles_logo</Template>
  <TotalTime>695</TotalTime>
  <Words>1637</Words>
  <Application>Microsoft Office PowerPoint</Application>
  <PresentationFormat>On-screen Show (4:3)</PresentationFormat>
  <Paragraphs>295</Paragraphs>
  <Slides>59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59</vt:i4>
      </vt:variant>
    </vt:vector>
  </HeadingPairs>
  <TitlesOfParts>
    <vt:vector size="62" baseType="lpstr">
      <vt:lpstr>Master slides_with_titles_logo</vt:lpstr>
      <vt:lpstr>Microsoft Word Document</vt:lpstr>
      <vt:lpstr>Document</vt:lpstr>
      <vt:lpstr>Chapter 8</vt:lpstr>
      <vt:lpstr>Objectives</vt:lpstr>
      <vt:lpstr>Objectives (continued)</vt:lpstr>
      <vt:lpstr>The jQuery website at www.jQuery.com</vt:lpstr>
      <vt:lpstr>What jQuery offers</vt:lpstr>
      <vt:lpstr>The FAQs application in a browser</vt:lpstr>
      <vt:lpstr>The HTML</vt:lpstr>
      <vt:lpstr>The critical CSS</vt:lpstr>
      <vt:lpstr>The jQuery for the FAQs application</vt:lpstr>
      <vt:lpstr>The jQuery download page</vt:lpstr>
      <vt:lpstr>How to include jQuery 3.1.1  after you’ve downloaded it to your computer</vt:lpstr>
      <vt:lpstr>The most important releases of jQuery</vt:lpstr>
      <vt:lpstr>Two jQuery migrate plugins</vt:lpstr>
      <vt:lpstr>How to include SRI checking with the jQuery CDN</vt:lpstr>
      <vt:lpstr>The syntax for a jQuery selector</vt:lpstr>
      <vt:lpstr>The HTML for the selected elements</vt:lpstr>
      <vt:lpstr>How to select elements by element, id, and class</vt:lpstr>
      <vt:lpstr>How to select elements by relationship</vt:lpstr>
      <vt:lpstr>How to code multiple selectors</vt:lpstr>
      <vt:lpstr>The syntax for calling a jQuery method</vt:lpstr>
      <vt:lpstr>Examples that call jQuery methods</vt:lpstr>
      <vt:lpstr>The syntax for a jQuery event method</vt:lpstr>
      <vt:lpstr>How to code an event handler for the ready event</vt:lpstr>
      <vt:lpstr>An event handler for the click event  of all h2 elements</vt:lpstr>
      <vt:lpstr>Terms</vt:lpstr>
      <vt:lpstr>The user interface for the Email List application</vt:lpstr>
      <vt:lpstr>The HTML for the Email List application</vt:lpstr>
      <vt:lpstr>The HTML (continued)</vt:lpstr>
      <vt:lpstr>The jQuery for the Email List application</vt:lpstr>
      <vt:lpstr>The jQuery (continued)</vt:lpstr>
      <vt:lpstr>Some of the most useful jQuery selectors</vt:lpstr>
      <vt:lpstr>Examples that use jQuery selectors</vt:lpstr>
      <vt:lpstr>Some of the most useful jQuery methods</vt:lpstr>
      <vt:lpstr>Examples that use jQuery methods</vt:lpstr>
      <vt:lpstr>Examples that use jQuery methods (continued)</vt:lpstr>
      <vt:lpstr>Some of the most useful jQuery event methods</vt:lpstr>
      <vt:lpstr>Examples that use jQuery event methods</vt:lpstr>
      <vt:lpstr>A preventDefault method  that stops the default action of an event</vt:lpstr>
      <vt:lpstr>Other event methods that you should be aware of</vt:lpstr>
      <vt:lpstr>How to attach an event handler to an event</vt:lpstr>
      <vt:lpstr>How to attach an event handler  to two different events</vt:lpstr>
      <vt:lpstr>How to remove an event handler from an event</vt:lpstr>
      <vt:lpstr>How to trigger an event</vt:lpstr>
      <vt:lpstr>The FAQs application in a browser</vt:lpstr>
      <vt:lpstr>The HTML for the FAQs application</vt:lpstr>
      <vt:lpstr>The critical CSS for the FAQs application</vt:lpstr>
      <vt:lpstr>The jQuery for the FAQs application</vt:lpstr>
      <vt:lpstr>The user interface for the Image Swap application</vt:lpstr>
      <vt:lpstr>The HTML for the image swap application</vt:lpstr>
      <vt:lpstr>The CSS for the li elements</vt:lpstr>
      <vt:lpstr>The JavaScript for the Image Swap application</vt:lpstr>
      <vt:lpstr>Two images with the second image rolled over</vt:lpstr>
      <vt:lpstr>The HTML for the Image Rollover application</vt:lpstr>
      <vt:lpstr>The JavaScript for the Image Rollover application</vt:lpstr>
      <vt:lpstr>Exercise 8-3 Develop a Book List application</vt:lpstr>
      <vt:lpstr>Extra 8-1  Develop an Expand/Collapse application</vt:lpstr>
      <vt:lpstr>Extra 8-2 Develop an Image Gallery application</vt:lpstr>
      <vt:lpstr>Short 8-1 Modify the Future Value application</vt:lpstr>
      <vt:lpstr>Short 8-2 Create a FAQs Rollover application</vt:lpstr>
    </vt:vector>
  </TitlesOfParts>
  <Company>Mike Murach &amp; Associates,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Stephen</dc:creator>
  <cp:lastModifiedBy>Maria David</cp:lastModifiedBy>
  <cp:revision>65</cp:revision>
  <dcterms:created xsi:type="dcterms:W3CDTF">2010-11-30T18:46:51Z</dcterms:created>
  <dcterms:modified xsi:type="dcterms:W3CDTF">2017-02-01T22:38:28Z</dcterms:modified>
</cp:coreProperties>
</file>

<file path=docProps/thumbnail.jpeg>
</file>